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85" r:id="rId6"/>
    <p:sldId id="278" r:id="rId7"/>
    <p:sldId id="287" r:id="rId8"/>
    <p:sldId id="288" r:id="rId9"/>
    <p:sldId id="289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95" autoAdjust="0"/>
  </p:normalViewPr>
  <p:slideViewPr>
    <p:cSldViewPr snapToGrid="0">
      <p:cViewPr>
        <p:scale>
          <a:sx n="66" d="100"/>
          <a:sy n="66" d="100"/>
        </p:scale>
        <p:origin x="768" y="298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10/15/2024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fromjyce/AeroSense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1007/s41324-023-00541-1" TargetMode="External"/><Relationship Id="rId4" Type="http://schemas.openxmlformats.org/officeDocument/2006/relationships/hyperlink" Target="https://doi.org/10.1007/s13762-023-05016-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55" y="815193"/>
            <a:ext cx="5784461" cy="2242441"/>
          </a:xfrm>
        </p:spPr>
        <p:txBody>
          <a:bodyPr>
            <a:normAutofit/>
          </a:bodyPr>
          <a:lstStyle/>
          <a:p>
            <a:r>
              <a:rPr lang="en-US" dirty="0">
                <a:latin typeface="Intel One Mono" panose="020B0509020203020204" pitchFamily="49" charset="0"/>
              </a:rPr>
              <a:t>AEROSENSE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331" y="4203221"/>
            <a:ext cx="6833152" cy="2565004"/>
          </a:xfrm>
        </p:spPr>
        <p:txBody>
          <a:bodyPr/>
          <a:lstStyle/>
          <a:p>
            <a:r>
              <a:rPr lang="en-US" dirty="0"/>
              <a:t>Team Name : </a:t>
            </a:r>
            <a:r>
              <a:rPr lang="en-US" dirty="0" err="1"/>
              <a:t>Zoeo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1400" dirty="0" err="1"/>
              <a:t>Padmajaa</a:t>
            </a:r>
            <a:r>
              <a:rPr lang="en-US" sz="1400" dirty="0"/>
              <a:t> Sridhar	  -	Shiv Nadar University Chennai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Jayashre K	-	Shiv Nadar University Chennai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Harshitha R S	-	Shiv Nadar University Chennai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Mridulla.K.Madhu</a:t>
            </a:r>
            <a:r>
              <a:rPr lang="en-US" sz="1400" dirty="0"/>
              <a:t>	-	Shiv Nadar University Chennai</a:t>
            </a:r>
            <a:endParaRPr lang="en-IN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FD3B6-FC7F-EBE0-18CC-9AFF746DB984}"/>
              </a:ext>
            </a:extLst>
          </p:cNvPr>
          <p:cNvSpPr txBox="1"/>
          <p:nvPr/>
        </p:nvSpPr>
        <p:spPr>
          <a:xfrm>
            <a:off x="646155" y="1857305"/>
            <a:ext cx="5168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 Al air quality monitoring system that predicts pollution levels in real-time and provides actionable insights to safeguard residents' health.</a:t>
            </a:r>
            <a:endParaRPr lang="en-IN" sz="1800" dirty="0"/>
          </a:p>
        </p:txBody>
      </p:sp>
      <p:pic>
        <p:nvPicPr>
          <p:cNvPr id="8" name="Picture Placeholder 7" descr="A screenshot of a website&#10;&#10;Description automatically generated">
            <a:extLst>
              <a:ext uri="{FF2B5EF4-FFF2-40B4-BE49-F238E27FC236}">
                <a16:creationId xmlns:a16="http://schemas.microsoft.com/office/drawing/2014/main" id="{A4B87BC1-E3E4-0172-081E-D9EEE0847D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428" b="1428"/>
          <a:stretch>
            <a:fillRect/>
          </a:stretch>
        </p:blipFill>
        <p:spPr>
          <a:xfrm>
            <a:off x="6511639" y="407596"/>
            <a:ext cx="5215208" cy="6042807"/>
          </a:xfr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035A7-A394-C4DE-E9DA-87E22CE5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8" y="705678"/>
            <a:ext cx="6707348" cy="1761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1CFDE-26A1-D6C3-930A-DB715868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88" y="2593278"/>
            <a:ext cx="5148470" cy="2749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50A835-2E98-27AB-729E-85521574D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982" y="2486813"/>
            <a:ext cx="6591859" cy="19038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813F6B-23F1-957A-3BCB-CA634E896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799" y="271248"/>
            <a:ext cx="3595949" cy="20548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E08C7-D532-8CEB-4229-860FBF3CE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658" y="4443539"/>
            <a:ext cx="3669194" cy="21579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774538-AAD2-338E-547C-2FCEAAAFD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852" y="4443539"/>
            <a:ext cx="3076989" cy="1532489"/>
          </a:xfrm>
          <a:prstGeom prst="rect">
            <a:avLst/>
          </a:prstGeom>
        </p:spPr>
      </p:pic>
      <p:pic>
        <p:nvPicPr>
          <p:cNvPr id="22" name="Picture 21" descr="A person with a mask on his face&#10;&#10;Description automatically generated">
            <a:extLst>
              <a:ext uri="{FF2B5EF4-FFF2-40B4-BE49-F238E27FC236}">
                <a16:creationId xmlns:a16="http://schemas.microsoft.com/office/drawing/2014/main" id="{EF9E6B52-125C-0420-6FD6-47A3754BB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4444" y="1383088"/>
            <a:ext cx="7314817" cy="39872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D43143-872F-85B1-06B8-89A85BC154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080" y="3306704"/>
            <a:ext cx="5385953" cy="3189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A9713A-BCF8-F0F9-2401-0DCDBBE11C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4536" y="276876"/>
            <a:ext cx="3415959" cy="29355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8567EE-F26E-DE06-8F92-E5BD05FC40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580" y="3798746"/>
            <a:ext cx="4746872" cy="244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34852"/>
            <a:ext cx="6440557" cy="1333500"/>
          </a:xfrm>
        </p:spPr>
        <p:txBody>
          <a:bodyPr/>
          <a:lstStyle/>
          <a:p>
            <a:r>
              <a:rPr lang="en-US" dirty="0">
                <a:latin typeface="Intel One Mono" panose="020B0509020203020204" pitchFamily="49" charset="0"/>
              </a:rPr>
              <a:t>IDEA/SOLUTION: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703663"/>
            <a:ext cx="4939748" cy="4783319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/>
              <a:t>By providing </a:t>
            </a:r>
            <a:r>
              <a:rPr lang="en-US" sz="1400" b="1" dirty="0"/>
              <a:t>actionable insights and recommendations</a:t>
            </a:r>
            <a:r>
              <a:rPr lang="en-US" sz="1400" dirty="0"/>
              <a:t>, we enable informed decisions that lead to cleaner air, healthier populations, and reduced healthcare costs.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u="sng" dirty="0"/>
              <a:t>Real-time Air Quality Monitoring</a:t>
            </a:r>
            <a:r>
              <a:rPr lang="en-US" sz="1400" dirty="0"/>
              <a:t>: Provides live data on air pollution levels across cities, for timely health and environmental action.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u="sng" dirty="0"/>
              <a:t>Pollutant-Specific Predictions</a:t>
            </a:r>
            <a:r>
              <a:rPr lang="en-US" sz="1400" dirty="0"/>
              <a:t>: Predicts concentrations of harmful pollutants like PM2.5, PM10, and NO2, offering deeper insights beyond a generic AQI, enabling </a:t>
            </a:r>
            <a:r>
              <a:rPr lang="en-US" sz="1400" b="1" dirty="0"/>
              <a:t>targeted pollutant reduction </a:t>
            </a:r>
            <a:r>
              <a:rPr lang="en-US" sz="1400" dirty="0"/>
              <a:t>strategies.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</a:rPr>
              <a:t>PROBLEM RESOLUTION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u="sng" dirty="0"/>
              <a:t>Sustainable Decision-Making</a:t>
            </a:r>
            <a:r>
              <a:rPr lang="en-US" sz="1400" dirty="0"/>
              <a:t>: Supports city planners with data-driven strategies, enabling sustainable transportation and long-term pollution reduction efforts.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/>
              <a:t>Our platform helps transform </a:t>
            </a:r>
            <a:r>
              <a:rPr lang="en-US" sz="1400" b="1" dirty="0"/>
              <a:t>complex data into User-Friendly Visuals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FE9F18-F49A-1737-5DC5-3620EAB9AF2D}"/>
              </a:ext>
            </a:extLst>
          </p:cNvPr>
          <p:cNvSpPr/>
          <p:nvPr/>
        </p:nvSpPr>
        <p:spPr>
          <a:xfrm>
            <a:off x="6172200" y="0"/>
            <a:ext cx="6019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sz="1800" b="1" u="sng" dirty="0">
              <a:solidFill>
                <a:schemeClr val="accent1"/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b="1" u="sng" dirty="0">
              <a:solidFill>
                <a:schemeClr val="accent1"/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fontAlgn="base">
              <a:spcAft>
                <a:spcPts val="600"/>
              </a:spcAft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fontAlgn="base"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fontAlgn="base"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MODEL ARCHITECTURE:</a:t>
            </a:r>
          </a:p>
          <a:p>
            <a:pPr algn="just" fontAlgn="base">
              <a:spcAft>
                <a:spcPts val="600"/>
              </a:spcAft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b="1" u="sng" dirty="0">
              <a:solidFill>
                <a:schemeClr val="accent1"/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sz="1800" b="1" u="sng" dirty="0">
              <a:solidFill>
                <a:schemeClr val="accent1"/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b="1" u="sng" dirty="0">
              <a:solidFill>
                <a:schemeClr val="accent1"/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endParaRPr lang="en-US" sz="1400" b="1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endParaRPr lang="en-US" sz="1400" b="1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UNIQUE VALUE POINTS :</a:t>
            </a:r>
          </a:p>
          <a:p>
            <a:pPr marL="285750" indent="-285750" rtl="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Real-time insights into rising levels of specific pollutants</a:t>
            </a:r>
          </a:p>
          <a:p>
            <a:pPr marL="285750" indent="-285750" rtl="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For present-day AQI levels, we inform users about potential side effects.</a:t>
            </a:r>
          </a:p>
          <a:p>
            <a:pPr marL="285750" indent="-285750" rtl="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In case of an Upward trend in AQI series prediction, its 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    relevant pollutants are found and their respective reason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    to increase are found and informed.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600"/>
              </a:spcAft>
            </a:pPr>
            <a:endParaRPr lang="en-US" sz="1800" b="1" u="sng" dirty="0">
              <a:solidFill>
                <a:schemeClr val="accent6">
                  <a:lumMod val="75000"/>
                </a:schemeClr>
              </a:solidFill>
              <a:latin typeface="+mj-lt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15B096FB-739E-3307-AB07-D646184B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901" y="1204117"/>
            <a:ext cx="4752147" cy="31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349" y="240001"/>
            <a:ext cx="2378075" cy="111125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99" y="587236"/>
            <a:ext cx="6674802" cy="65532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ntel One Mono" panose="020B0509020203020204" pitchFamily="49" charset="0"/>
              </a:rPr>
              <a:t>PROTOTYE DEMO</a:t>
            </a:r>
          </a:p>
        </p:txBody>
      </p:sp>
      <p:pic>
        <p:nvPicPr>
          <p:cNvPr id="2" name="Aerosense final vid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A861527-9EA3-95E5-732E-9DFE23F7D5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4656" y="249615"/>
            <a:ext cx="3108960" cy="133350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22" y="413445"/>
            <a:ext cx="6422666" cy="1005839"/>
          </a:xfrm>
        </p:spPr>
        <p:txBody>
          <a:bodyPr/>
          <a:lstStyle/>
          <a:p>
            <a:r>
              <a:rPr lang="en-US" dirty="0">
                <a:latin typeface="Intel One Mono" panose="020B0509020203020204" pitchFamily="49" charset="0"/>
              </a:rPr>
              <a:t>INTEL INTEGRATION: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7F7364-329C-7DD1-8865-786E03141FEA}"/>
              </a:ext>
            </a:extLst>
          </p:cNvPr>
          <p:cNvSpPr txBox="1"/>
          <p:nvPr/>
        </p:nvSpPr>
        <p:spPr>
          <a:xfrm>
            <a:off x="381828" y="1419284"/>
            <a:ext cx="437901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Intel® Max Series GPU (PVC) on 4th Gen Intel® Xeon® processors – 1100 series (1x)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Efficient RAM utilization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saved the Toll in Battery.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Dynamic memory allocation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– helped us solve the ‘memory insufficient’ issue faced during Batch sequence processing for LSTM.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There was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 compromise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in performance even with additional data.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/>
              <a:t>Intel Extension for TensorFlow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Helped in 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faster Training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of data models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dirty="0"/>
              <a:t>Intel </a:t>
            </a:r>
            <a:r>
              <a:rPr lang="en-IN" dirty="0" err="1"/>
              <a:t>OpenVino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accent6">
                    <a:lumMod val="50000"/>
                  </a:schemeClr>
                </a:solidFill>
              </a:rPr>
              <a:t>Helps </a:t>
            </a:r>
            <a:r>
              <a:rPr lang="en-IN" sz="1400" b="1" dirty="0">
                <a:solidFill>
                  <a:schemeClr val="accent6">
                    <a:lumMod val="50000"/>
                  </a:schemeClr>
                </a:solidFill>
              </a:rPr>
              <a:t>speedup</a:t>
            </a:r>
            <a:r>
              <a:rPr lang="en-IN" sz="1400" dirty="0">
                <a:solidFill>
                  <a:schemeClr val="accent6">
                    <a:lumMod val="50000"/>
                  </a:schemeClr>
                </a:solidFill>
              </a:rPr>
              <a:t> and optimise AI models (LLM)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FBC89F9-6CFB-816A-1088-C6D25864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730" y="747128"/>
            <a:ext cx="3846442" cy="259575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DC7FA0-E24A-BE9B-F26F-A173D62DB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731" y="4275067"/>
            <a:ext cx="3846441" cy="22860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6CF4DF-2C99-34B2-61E4-5CE3B885F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505" y="2425123"/>
            <a:ext cx="3214539" cy="238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703663"/>
            <a:ext cx="4939748" cy="478331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</a:rPr>
              <a:t>BUSINESS APPROACH: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u="sng" dirty="0"/>
              <a:t>CARGO : </a:t>
            </a:r>
            <a:r>
              <a:rPr lang="en-US" sz="1400" dirty="0"/>
              <a:t>Revolutionize cargo unloading with our AQI monitoring solution, reducing pollution spikes and </a:t>
            </a:r>
            <a:r>
              <a:rPr lang="en-US" sz="1400" b="1" dirty="0"/>
              <a:t>safeguarding coastal communities' health </a:t>
            </a:r>
            <a:r>
              <a:rPr lang="en-US" sz="1400" dirty="0"/>
              <a:t>during port operations.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u="sng" dirty="0"/>
              <a:t>Informed Delay Prediction: </a:t>
            </a:r>
            <a:r>
              <a:rPr lang="en-US" sz="1400" dirty="0"/>
              <a:t> Alerting users to potential disruptions and ensuring safer journeys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/>
              <a:t>.</a:t>
            </a:r>
            <a:r>
              <a:rPr lang="en-US" sz="1400" b="1" u="sng" dirty="0"/>
              <a:t>A United Front: </a:t>
            </a:r>
            <a:r>
              <a:rPr lang="en-US" sz="1400" dirty="0"/>
              <a:t>Partnering with local governments, NGOs, and communities, </a:t>
            </a:r>
            <a:r>
              <a:rPr lang="en-US" sz="1400" dirty="0" err="1"/>
              <a:t>Aerosense</a:t>
            </a:r>
            <a:r>
              <a:rPr lang="en-US" sz="1400" dirty="0"/>
              <a:t> quickly identifies and addresses increased pollutant concentrations for faster pollution control.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</a:rPr>
              <a:t>FUTURE SCOPE: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u="sng" dirty="0"/>
              <a:t>Secure Database Integrity: </a:t>
            </a:r>
            <a:r>
              <a:rPr lang="en-US" sz="1400" dirty="0"/>
              <a:t>Using SHA-256 algorithm in bash script, to provide integrity to the newly predicted AQI dataset.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b="1" dirty="0"/>
              <a:t>Reinforcement learning </a:t>
            </a:r>
            <a:r>
              <a:rPr lang="en-US" sz="1400" dirty="0"/>
              <a:t>to continuously enhance predictions and adapt to changing environmental conditions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b="1" u="sng" dirty="0"/>
          </a:p>
          <a:p>
            <a:pPr>
              <a:lnSpc>
                <a:spcPct val="100000"/>
              </a:lnSpc>
            </a:pPr>
            <a:endParaRPr lang="en-US" sz="1400" b="1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57062"/>
            <a:ext cx="4158776" cy="655320"/>
          </a:xfrm>
        </p:spPr>
        <p:txBody>
          <a:bodyPr>
            <a:noAutofit/>
          </a:bodyPr>
          <a:lstStyle/>
          <a:p>
            <a:r>
              <a:rPr lang="en-US" dirty="0">
                <a:latin typeface="Intel One Mono" panose="020B0509020203020204" pitchFamily="49" charset="0"/>
              </a:rPr>
              <a:t>AEROSENSE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D1EBA-4787-D15C-784E-7CADD90321D5}"/>
              </a:ext>
            </a:extLst>
          </p:cNvPr>
          <p:cNvSpPr txBox="1"/>
          <p:nvPr/>
        </p:nvSpPr>
        <p:spPr>
          <a:xfrm>
            <a:off x="6480314" y="1703663"/>
            <a:ext cx="5446643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Actionable Insights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: Enables informed decisions for cleaner air, healthier populations, and reduced healthcare costs.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Real-time Air Quality Monitoring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: Provides live data on air pollution levels across cities for prompt health and environmental responses.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Data-Driven Recommendations: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Utilizing LLM personalized tips to reduce exposure and counter measures.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Pollutant-Specific Predictions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: Offers predictions for harmful pollutants (PM2.5, PM10, NO2), facilitating targeted reduction strategies.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Sustainable Decision-Making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: Assists city planners with data-driven strategies for sustainable transportation and long-term pollution management.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Technical Feasibility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: Scalable AI models (LSTM, CNN) and cloud infrastructure for reliable real-time predictions.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8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52" y="541812"/>
            <a:ext cx="3935647" cy="1340615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643C04-4F30-6C29-CA8B-68814D357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977" y="1538236"/>
            <a:ext cx="7815635" cy="1548433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https://github.com/fromjyce/AeroSense</a:t>
            </a:r>
            <a:endParaRPr lang="en-IN" dirty="0"/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11DB8-39F7-9B0E-82DB-0B690F14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17" y="2120685"/>
            <a:ext cx="5092954" cy="264267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7E6E0E-F8DA-509A-FAED-FE94ED359C16}"/>
              </a:ext>
            </a:extLst>
          </p:cNvPr>
          <p:cNvCxnSpPr>
            <a:cxnSpLocks/>
          </p:cNvCxnSpPr>
          <p:nvPr/>
        </p:nvCxnSpPr>
        <p:spPr>
          <a:xfrm>
            <a:off x="6133083" y="-130216"/>
            <a:ext cx="0" cy="714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93FD51-E6A7-DE2A-38DB-643D059DA19E}"/>
              </a:ext>
            </a:extLst>
          </p:cNvPr>
          <p:cNvSpPr txBox="1"/>
          <p:nvPr/>
        </p:nvSpPr>
        <p:spPr>
          <a:xfrm>
            <a:off x="6574419" y="810228"/>
            <a:ext cx="436872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REFERENCES: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Aram, S.A., </a:t>
            </a:r>
            <a:r>
              <a:rPr lang="en-IN" sz="1400" dirty="0" err="1"/>
              <a:t>Nketiah</a:t>
            </a:r>
            <a:r>
              <a:rPr lang="en-IN" sz="1400" dirty="0"/>
              <a:t>, E.A., </a:t>
            </a:r>
            <a:r>
              <a:rPr lang="en-IN" sz="1400" dirty="0" err="1"/>
              <a:t>Saalidong</a:t>
            </a:r>
            <a:r>
              <a:rPr lang="en-IN" sz="1400" dirty="0"/>
              <a:t>, B.M. et al. Machine learning-based prediction of air quality index and air quality grade: a comparative analysis. Int. J. Environ. Sci. Technol. 21, 1345–1360 (2024). </a:t>
            </a:r>
            <a:r>
              <a:rPr lang="en-IN" sz="1400" dirty="0">
                <a:hlinkClick r:id="rId4"/>
              </a:rPr>
              <a:t>https://doi.org/10.1007/s13762-023-05016-2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Mishra, A., Gupta, Y. Comparative analysis of Air Quality Index prediction using deep learning algorithms. Spat. Inf. Res. 32, 63–72 (2024). </a:t>
            </a:r>
            <a:r>
              <a:rPr lang="en-US" sz="1400" dirty="0">
                <a:hlinkClick r:id="rId5"/>
              </a:rPr>
              <a:t>https://doi.org/10.1007/s41324-023-00541-1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K., K., S.K., A., R., D. et al. Integrating machine learning techniques for Air Quality Index forecasting and insights from pollutant-meteorological dynamics in sustainable urban environments. Earth Sci Inform 17, 3733–3748 (2024). https://doi.org/10.1007/s12145-024-01382-8</a:t>
            </a:r>
          </a:p>
          <a:p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215</TotalTime>
  <Words>729</Words>
  <Application>Microsoft Office PowerPoint</Application>
  <PresentationFormat>Widescreen</PresentationFormat>
  <Paragraphs>85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Biome Light</vt:lpstr>
      <vt:lpstr>Calibri</vt:lpstr>
      <vt:lpstr>Intel One Mono</vt:lpstr>
      <vt:lpstr>Wingdings</vt:lpstr>
      <vt:lpstr>Office Theme</vt:lpstr>
      <vt:lpstr>AEROSENSE</vt:lpstr>
      <vt:lpstr>PowerPoint Presentation</vt:lpstr>
      <vt:lpstr>IDEA/SOLUTION: </vt:lpstr>
      <vt:lpstr>PROTOTYE DEMO</vt:lpstr>
      <vt:lpstr>INTEL INTEGRATION:</vt:lpstr>
      <vt:lpstr>AEROSENSE</vt:lpstr>
      <vt:lpstr>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Harshitha Sundar</dc:creator>
  <cp:lastModifiedBy>Harshitha Sundar</cp:lastModifiedBy>
  <cp:revision>4</cp:revision>
  <dcterms:created xsi:type="dcterms:W3CDTF">2024-10-15T01:00:54Z</dcterms:created>
  <dcterms:modified xsi:type="dcterms:W3CDTF">2024-10-15T04:36:47Z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